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1" r:id="rId3"/>
    <p:sldId id="257" r:id="rId4"/>
    <p:sldId id="260" r:id="rId5"/>
    <p:sldId id="262" r:id="rId6"/>
    <p:sldId id="263" r:id="rId7"/>
    <p:sldId id="258" r:id="rId8"/>
    <p:sldId id="259" r:id="rId9"/>
    <p:sldId id="264" r:id="rId10"/>
    <p:sldId id="265" r:id="rId11"/>
    <p:sldId id="266" r:id="rId12"/>
    <p:sldId id="268" r:id="rId13"/>
    <p:sldId id="267" r:id="rId14"/>
    <p:sldId id="269"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14" autoAdjust="0"/>
    <p:restoredTop sz="94660"/>
  </p:normalViewPr>
  <p:slideViewPr>
    <p:cSldViewPr snapToGrid="0">
      <p:cViewPr varScale="1">
        <p:scale>
          <a:sx n="89" d="100"/>
          <a:sy n="89" d="100"/>
        </p:scale>
        <p:origin x="90" y="6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C86FEA-4148-4BC0-876C-240720F997D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DBA68E1-2829-45AF-99E9-7FBE82BA2C7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E2BAD60-C947-4505-9A9D-FAFB7851E698}"/>
              </a:ext>
            </a:extLst>
          </p:cNvPr>
          <p:cNvSpPr>
            <a:spLocks noGrp="1"/>
          </p:cNvSpPr>
          <p:nvPr>
            <p:ph type="dt" sz="half" idx="10"/>
          </p:nvPr>
        </p:nvSpPr>
        <p:spPr/>
        <p:txBody>
          <a:bodyPr/>
          <a:lstStyle/>
          <a:p>
            <a:fld id="{73644FF2-BC5D-47A1-B1F3-2CB13ED692B6}" type="datetimeFigureOut">
              <a:rPr lang="en-US" smtClean="0"/>
              <a:t>10/24/2018</a:t>
            </a:fld>
            <a:endParaRPr lang="en-US"/>
          </a:p>
        </p:txBody>
      </p:sp>
      <p:sp>
        <p:nvSpPr>
          <p:cNvPr id="5" name="Footer Placeholder 4">
            <a:extLst>
              <a:ext uri="{FF2B5EF4-FFF2-40B4-BE49-F238E27FC236}">
                <a16:creationId xmlns:a16="http://schemas.microsoft.com/office/drawing/2014/main" id="{AB61BAAD-84CE-4916-AE1D-AE99FCEE47D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044B2E8-EB8C-4D5F-97EE-CC6FD9AD7C3E}"/>
              </a:ext>
            </a:extLst>
          </p:cNvPr>
          <p:cNvSpPr>
            <a:spLocks noGrp="1"/>
          </p:cNvSpPr>
          <p:nvPr>
            <p:ph type="sldNum" sz="quarter" idx="12"/>
          </p:nvPr>
        </p:nvSpPr>
        <p:spPr/>
        <p:txBody>
          <a:bodyPr/>
          <a:lstStyle/>
          <a:p>
            <a:fld id="{8A4DB0FF-56A5-4FFF-BEFC-937A4180CC29}" type="slidenum">
              <a:rPr lang="en-US" smtClean="0"/>
              <a:t>‹#›</a:t>
            </a:fld>
            <a:endParaRPr lang="en-US"/>
          </a:p>
        </p:txBody>
      </p:sp>
    </p:spTree>
    <p:extLst>
      <p:ext uri="{BB962C8B-B14F-4D97-AF65-F5344CB8AC3E}">
        <p14:creationId xmlns:p14="http://schemas.microsoft.com/office/powerpoint/2010/main" val="10826058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DC436C-3604-44B5-BC68-CDE502B4B23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8E8AA0F-AC9E-4F6A-87C7-4B31F325B9F0}"/>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68AF38E-784A-4B07-9C9F-46E9DEA3BC74}"/>
              </a:ext>
            </a:extLst>
          </p:cNvPr>
          <p:cNvSpPr>
            <a:spLocks noGrp="1"/>
          </p:cNvSpPr>
          <p:nvPr>
            <p:ph type="dt" sz="half" idx="10"/>
          </p:nvPr>
        </p:nvSpPr>
        <p:spPr/>
        <p:txBody>
          <a:bodyPr/>
          <a:lstStyle/>
          <a:p>
            <a:fld id="{73644FF2-BC5D-47A1-B1F3-2CB13ED692B6}" type="datetimeFigureOut">
              <a:rPr lang="en-US" smtClean="0"/>
              <a:t>10/24/2018</a:t>
            </a:fld>
            <a:endParaRPr lang="en-US"/>
          </a:p>
        </p:txBody>
      </p:sp>
      <p:sp>
        <p:nvSpPr>
          <p:cNvPr id="5" name="Footer Placeholder 4">
            <a:extLst>
              <a:ext uri="{FF2B5EF4-FFF2-40B4-BE49-F238E27FC236}">
                <a16:creationId xmlns:a16="http://schemas.microsoft.com/office/drawing/2014/main" id="{264A7CF5-6E19-4409-BFA1-C05519726F3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C5C9276-663C-4EA5-81A5-AD4A1D9CE0AB}"/>
              </a:ext>
            </a:extLst>
          </p:cNvPr>
          <p:cNvSpPr>
            <a:spLocks noGrp="1"/>
          </p:cNvSpPr>
          <p:nvPr>
            <p:ph type="sldNum" sz="quarter" idx="12"/>
          </p:nvPr>
        </p:nvSpPr>
        <p:spPr/>
        <p:txBody>
          <a:bodyPr/>
          <a:lstStyle/>
          <a:p>
            <a:fld id="{8A4DB0FF-56A5-4FFF-BEFC-937A4180CC29}" type="slidenum">
              <a:rPr lang="en-US" smtClean="0"/>
              <a:t>‹#›</a:t>
            </a:fld>
            <a:endParaRPr lang="en-US"/>
          </a:p>
        </p:txBody>
      </p:sp>
    </p:spTree>
    <p:extLst>
      <p:ext uri="{BB962C8B-B14F-4D97-AF65-F5344CB8AC3E}">
        <p14:creationId xmlns:p14="http://schemas.microsoft.com/office/powerpoint/2010/main" val="22549355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A79B380-4E75-486A-8128-37F3DFA49EA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57385F8-4F6F-421A-B7E6-905D1422611C}"/>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C1C1026-4091-42E7-A98D-109FBCC7C2AB}"/>
              </a:ext>
            </a:extLst>
          </p:cNvPr>
          <p:cNvSpPr>
            <a:spLocks noGrp="1"/>
          </p:cNvSpPr>
          <p:nvPr>
            <p:ph type="dt" sz="half" idx="10"/>
          </p:nvPr>
        </p:nvSpPr>
        <p:spPr/>
        <p:txBody>
          <a:bodyPr/>
          <a:lstStyle/>
          <a:p>
            <a:fld id="{73644FF2-BC5D-47A1-B1F3-2CB13ED692B6}" type="datetimeFigureOut">
              <a:rPr lang="en-US" smtClean="0"/>
              <a:t>10/24/2018</a:t>
            </a:fld>
            <a:endParaRPr lang="en-US"/>
          </a:p>
        </p:txBody>
      </p:sp>
      <p:sp>
        <p:nvSpPr>
          <p:cNvPr id="5" name="Footer Placeholder 4">
            <a:extLst>
              <a:ext uri="{FF2B5EF4-FFF2-40B4-BE49-F238E27FC236}">
                <a16:creationId xmlns:a16="http://schemas.microsoft.com/office/drawing/2014/main" id="{4C5BC2A9-4876-41AF-9EC6-427952CEDB2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E81C44A-CD67-4969-8459-02E94096E310}"/>
              </a:ext>
            </a:extLst>
          </p:cNvPr>
          <p:cNvSpPr>
            <a:spLocks noGrp="1"/>
          </p:cNvSpPr>
          <p:nvPr>
            <p:ph type="sldNum" sz="quarter" idx="12"/>
          </p:nvPr>
        </p:nvSpPr>
        <p:spPr/>
        <p:txBody>
          <a:bodyPr/>
          <a:lstStyle/>
          <a:p>
            <a:fld id="{8A4DB0FF-56A5-4FFF-BEFC-937A4180CC29}" type="slidenum">
              <a:rPr lang="en-US" smtClean="0"/>
              <a:t>‹#›</a:t>
            </a:fld>
            <a:endParaRPr lang="en-US"/>
          </a:p>
        </p:txBody>
      </p:sp>
    </p:spTree>
    <p:extLst>
      <p:ext uri="{BB962C8B-B14F-4D97-AF65-F5344CB8AC3E}">
        <p14:creationId xmlns:p14="http://schemas.microsoft.com/office/powerpoint/2010/main" val="39906513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38294-F7C6-4DC7-B737-6C5F1FF0969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53F69D1-C954-4B21-B5A1-246CC00FB1AC}"/>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7593E7B-4F2D-49E7-AA28-260CD4C7FAF2}"/>
              </a:ext>
            </a:extLst>
          </p:cNvPr>
          <p:cNvSpPr>
            <a:spLocks noGrp="1"/>
          </p:cNvSpPr>
          <p:nvPr>
            <p:ph type="dt" sz="half" idx="10"/>
          </p:nvPr>
        </p:nvSpPr>
        <p:spPr/>
        <p:txBody>
          <a:bodyPr/>
          <a:lstStyle/>
          <a:p>
            <a:fld id="{73644FF2-BC5D-47A1-B1F3-2CB13ED692B6}" type="datetimeFigureOut">
              <a:rPr lang="en-US" smtClean="0"/>
              <a:t>10/24/2018</a:t>
            </a:fld>
            <a:endParaRPr lang="en-US"/>
          </a:p>
        </p:txBody>
      </p:sp>
      <p:sp>
        <p:nvSpPr>
          <p:cNvPr id="5" name="Footer Placeholder 4">
            <a:extLst>
              <a:ext uri="{FF2B5EF4-FFF2-40B4-BE49-F238E27FC236}">
                <a16:creationId xmlns:a16="http://schemas.microsoft.com/office/drawing/2014/main" id="{6A9C6939-530F-4EB3-91D9-CE47ED931F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0FA33DB-E052-41E4-92A0-DE503B931647}"/>
              </a:ext>
            </a:extLst>
          </p:cNvPr>
          <p:cNvSpPr>
            <a:spLocks noGrp="1"/>
          </p:cNvSpPr>
          <p:nvPr>
            <p:ph type="sldNum" sz="quarter" idx="12"/>
          </p:nvPr>
        </p:nvSpPr>
        <p:spPr/>
        <p:txBody>
          <a:bodyPr/>
          <a:lstStyle/>
          <a:p>
            <a:fld id="{8A4DB0FF-56A5-4FFF-BEFC-937A4180CC29}" type="slidenum">
              <a:rPr lang="en-US" smtClean="0"/>
              <a:t>‹#›</a:t>
            </a:fld>
            <a:endParaRPr lang="en-US"/>
          </a:p>
        </p:txBody>
      </p:sp>
    </p:spTree>
    <p:extLst>
      <p:ext uri="{BB962C8B-B14F-4D97-AF65-F5344CB8AC3E}">
        <p14:creationId xmlns:p14="http://schemas.microsoft.com/office/powerpoint/2010/main" val="32552561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A5AAE7-D7AD-4A32-9593-8D4C0EC06A2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2F06551-15BB-428D-87F6-942056B68BD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A823466A-E046-4538-9DB4-344684069D51}"/>
              </a:ext>
            </a:extLst>
          </p:cNvPr>
          <p:cNvSpPr>
            <a:spLocks noGrp="1"/>
          </p:cNvSpPr>
          <p:nvPr>
            <p:ph type="dt" sz="half" idx="10"/>
          </p:nvPr>
        </p:nvSpPr>
        <p:spPr/>
        <p:txBody>
          <a:bodyPr/>
          <a:lstStyle/>
          <a:p>
            <a:fld id="{73644FF2-BC5D-47A1-B1F3-2CB13ED692B6}" type="datetimeFigureOut">
              <a:rPr lang="en-US" smtClean="0"/>
              <a:t>10/24/2018</a:t>
            </a:fld>
            <a:endParaRPr lang="en-US"/>
          </a:p>
        </p:txBody>
      </p:sp>
      <p:sp>
        <p:nvSpPr>
          <p:cNvPr id="5" name="Footer Placeholder 4">
            <a:extLst>
              <a:ext uri="{FF2B5EF4-FFF2-40B4-BE49-F238E27FC236}">
                <a16:creationId xmlns:a16="http://schemas.microsoft.com/office/drawing/2014/main" id="{122CD2A2-6ED0-4E21-90C3-54A83CF136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BE9089-822F-40B6-A3E4-221095B92E07}"/>
              </a:ext>
            </a:extLst>
          </p:cNvPr>
          <p:cNvSpPr>
            <a:spLocks noGrp="1"/>
          </p:cNvSpPr>
          <p:nvPr>
            <p:ph type="sldNum" sz="quarter" idx="12"/>
          </p:nvPr>
        </p:nvSpPr>
        <p:spPr/>
        <p:txBody>
          <a:bodyPr/>
          <a:lstStyle/>
          <a:p>
            <a:fld id="{8A4DB0FF-56A5-4FFF-BEFC-937A4180CC29}" type="slidenum">
              <a:rPr lang="en-US" smtClean="0"/>
              <a:t>‹#›</a:t>
            </a:fld>
            <a:endParaRPr lang="en-US"/>
          </a:p>
        </p:txBody>
      </p:sp>
    </p:spTree>
    <p:extLst>
      <p:ext uri="{BB962C8B-B14F-4D97-AF65-F5344CB8AC3E}">
        <p14:creationId xmlns:p14="http://schemas.microsoft.com/office/powerpoint/2010/main" val="13391949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5835A0-4DAA-45A3-BB4F-9DE892A31A5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88E62C1-C490-43BD-951C-F3F963397BE2}"/>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2ED2D8E-5157-4F62-9DC7-DA5AB05B6435}"/>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AA86924-04C4-4FAA-B524-A66CDEC0B3AC}"/>
              </a:ext>
            </a:extLst>
          </p:cNvPr>
          <p:cNvSpPr>
            <a:spLocks noGrp="1"/>
          </p:cNvSpPr>
          <p:nvPr>
            <p:ph type="dt" sz="half" idx="10"/>
          </p:nvPr>
        </p:nvSpPr>
        <p:spPr/>
        <p:txBody>
          <a:bodyPr/>
          <a:lstStyle/>
          <a:p>
            <a:fld id="{73644FF2-BC5D-47A1-B1F3-2CB13ED692B6}" type="datetimeFigureOut">
              <a:rPr lang="en-US" smtClean="0"/>
              <a:t>10/24/2018</a:t>
            </a:fld>
            <a:endParaRPr lang="en-US"/>
          </a:p>
        </p:txBody>
      </p:sp>
      <p:sp>
        <p:nvSpPr>
          <p:cNvPr id="6" name="Footer Placeholder 5">
            <a:extLst>
              <a:ext uri="{FF2B5EF4-FFF2-40B4-BE49-F238E27FC236}">
                <a16:creationId xmlns:a16="http://schemas.microsoft.com/office/drawing/2014/main" id="{7B169FC2-7CEA-49BD-A676-DE2A326CA6A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AA20781-F786-46A4-9801-4A66DEF1374B}"/>
              </a:ext>
            </a:extLst>
          </p:cNvPr>
          <p:cNvSpPr>
            <a:spLocks noGrp="1"/>
          </p:cNvSpPr>
          <p:nvPr>
            <p:ph type="sldNum" sz="quarter" idx="12"/>
          </p:nvPr>
        </p:nvSpPr>
        <p:spPr/>
        <p:txBody>
          <a:bodyPr/>
          <a:lstStyle/>
          <a:p>
            <a:fld id="{8A4DB0FF-56A5-4FFF-BEFC-937A4180CC29}" type="slidenum">
              <a:rPr lang="en-US" smtClean="0"/>
              <a:t>‹#›</a:t>
            </a:fld>
            <a:endParaRPr lang="en-US"/>
          </a:p>
        </p:txBody>
      </p:sp>
    </p:spTree>
    <p:extLst>
      <p:ext uri="{BB962C8B-B14F-4D97-AF65-F5344CB8AC3E}">
        <p14:creationId xmlns:p14="http://schemas.microsoft.com/office/powerpoint/2010/main" val="40332118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449C77-6333-495C-B3EB-64CEE7D86F9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997E50A-54F6-4E22-A15D-47010612FCE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592A9869-DD75-469D-A13E-7DAE6B5C22BF}"/>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4CAD084-C119-4048-8F8B-A79AD856866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84D052D7-EE77-4010-AB8A-412E4DD29613}"/>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F9261D1-CC3D-45E4-83A8-75E5A31D940F}"/>
              </a:ext>
            </a:extLst>
          </p:cNvPr>
          <p:cNvSpPr>
            <a:spLocks noGrp="1"/>
          </p:cNvSpPr>
          <p:nvPr>
            <p:ph type="dt" sz="half" idx="10"/>
          </p:nvPr>
        </p:nvSpPr>
        <p:spPr/>
        <p:txBody>
          <a:bodyPr/>
          <a:lstStyle/>
          <a:p>
            <a:fld id="{73644FF2-BC5D-47A1-B1F3-2CB13ED692B6}" type="datetimeFigureOut">
              <a:rPr lang="en-US" smtClean="0"/>
              <a:t>10/24/2018</a:t>
            </a:fld>
            <a:endParaRPr lang="en-US"/>
          </a:p>
        </p:txBody>
      </p:sp>
      <p:sp>
        <p:nvSpPr>
          <p:cNvPr id="8" name="Footer Placeholder 7">
            <a:extLst>
              <a:ext uri="{FF2B5EF4-FFF2-40B4-BE49-F238E27FC236}">
                <a16:creationId xmlns:a16="http://schemas.microsoft.com/office/drawing/2014/main" id="{8D9E0ECC-F4C8-4E2B-B55B-0101BE3A795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E7DBFA8-F7F8-4BFE-8E59-2448564F3C35}"/>
              </a:ext>
            </a:extLst>
          </p:cNvPr>
          <p:cNvSpPr>
            <a:spLocks noGrp="1"/>
          </p:cNvSpPr>
          <p:nvPr>
            <p:ph type="sldNum" sz="quarter" idx="12"/>
          </p:nvPr>
        </p:nvSpPr>
        <p:spPr/>
        <p:txBody>
          <a:bodyPr/>
          <a:lstStyle/>
          <a:p>
            <a:fld id="{8A4DB0FF-56A5-4FFF-BEFC-937A4180CC29}" type="slidenum">
              <a:rPr lang="en-US" smtClean="0"/>
              <a:t>‹#›</a:t>
            </a:fld>
            <a:endParaRPr lang="en-US"/>
          </a:p>
        </p:txBody>
      </p:sp>
    </p:spTree>
    <p:extLst>
      <p:ext uri="{BB962C8B-B14F-4D97-AF65-F5344CB8AC3E}">
        <p14:creationId xmlns:p14="http://schemas.microsoft.com/office/powerpoint/2010/main" val="29359718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FF7F7A-DC5C-4DDB-9ACA-85339FCDD84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3914342-961C-4CB5-8C55-D2E15F521462}"/>
              </a:ext>
            </a:extLst>
          </p:cNvPr>
          <p:cNvSpPr>
            <a:spLocks noGrp="1"/>
          </p:cNvSpPr>
          <p:nvPr>
            <p:ph type="dt" sz="half" idx="10"/>
          </p:nvPr>
        </p:nvSpPr>
        <p:spPr/>
        <p:txBody>
          <a:bodyPr/>
          <a:lstStyle/>
          <a:p>
            <a:fld id="{73644FF2-BC5D-47A1-B1F3-2CB13ED692B6}" type="datetimeFigureOut">
              <a:rPr lang="en-US" smtClean="0"/>
              <a:t>10/24/2018</a:t>
            </a:fld>
            <a:endParaRPr lang="en-US"/>
          </a:p>
        </p:txBody>
      </p:sp>
      <p:sp>
        <p:nvSpPr>
          <p:cNvPr id="4" name="Footer Placeholder 3">
            <a:extLst>
              <a:ext uri="{FF2B5EF4-FFF2-40B4-BE49-F238E27FC236}">
                <a16:creationId xmlns:a16="http://schemas.microsoft.com/office/drawing/2014/main" id="{5477E4C6-572E-4597-8164-9D0767FE97D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9C41FEB-F445-4C23-AB06-17F05E491AD5}"/>
              </a:ext>
            </a:extLst>
          </p:cNvPr>
          <p:cNvSpPr>
            <a:spLocks noGrp="1"/>
          </p:cNvSpPr>
          <p:nvPr>
            <p:ph type="sldNum" sz="quarter" idx="12"/>
          </p:nvPr>
        </p:nvSpPr>
        <p:spPr/>
        <p:txBody>
          <a:bodyPr/>
          <a:lstStyle/>
          <a:p>
            <a:fld id="{8A4DB0FF-56A5-4FFF-BEFC-937A4180CC29}" type="slidenum">
              <a:rPr lang="en-US" smtClean="0"/>
              <a:t>‹#›</a:t>
            </a:fld>
            <a:endParaRPr lang="en-US"/>
          </a:p>
        </p:txBody>
      </p:sp>
    </p:spTree>
    <p:extLst>
      <p:ext uri="{BB962C8B-B14F-4D97-AF65-F5344CB8AC3E}">
        <p14:creationId xmlns:p14="http://schemas.microsoft.com/office/powerpoint/2010/main" val="10604069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257848B-19C1-4A53-ABF3-70F5A423C918}"/>
              </a:ext>
            </a:extLst>
          </p:cNvPr>
          <p:cNvSpPr>
            <a:spLocks noGrp="1"/>
          </p:cNvSpPr>
          <p:nvPr>
            <p:ph type="dt" sz="half" idx="10"/>
          </p:nvPr>
        </p:nvSpPr>
        <p:spPr/>
        <p:txBody>
          <a:bodyPr/>
          <a:lstStyle/>
          <a:p>
            <a:fld id="{73644FF2-BC5D-47A1-B1F3-2CB13ED692B6}" type="datetimeFigureOut">
              <a:rPr lang="en-US" smtClean="0"/>
              <a:t>10/24/2018</a:t>
            </a:fld>
            <a:endParaRPr lang="en-US"/>
          </a:p>
        </p:txBody>
      </p:sp>
      <p:sp>
        <p:nvSpPr>
          <p:cNvPr id="3" name="Footer Placeholder 2">
            <a:extLst>
              <a:ext uri="{FF2B5EF4-FFF2-40B4-BE49-F238E27FC236}">
                <a16:creationId xmlns:a16="http://schemas.microsoft.com/office/drawing/2014/main" id="{C0BF9ECC-41C8-444E-BB89-93CA1C1E3CC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18D57E4-B31F-4942-8404-E879A8745D94}"/>
              </a:ext>
            </a:extLst>
          </p:cNvPr>
          <p:cNvSpPr>
            <a:spLocks noGrp="1"/>
          </p:cNvSpPr>
          <p:nvPr>
            <p:ph type="sldNum" sz="quarter" idx="12"/>
          </p:nvPr>
        </p:nvSpPr>
        <p:spPr/>
        <p:txBody>
          <a:bodyPr/>
          <a:lstStyle/>
          <a:p>
            <a:fld id="{8A4DB0FF-56A5-4FFF-BEFC-937A4180CC29}" type="slidenum">
              <a:rPr lang="en-US" smtClean="0"/>
              <a:t>‹#›</a:t>
            </a:fld>
            <a:endParaRPr lang="en-US"/>
          </a:p>
        </p:txBody>
      </p:sp>
    </p:spTree>
    <p:extLst>
      <p:ext uri="{BB962C8B-B14F-4D97-AF65-F5344CB8AC3E}">
        <p14:creationId xmlns:p14="http://schemas.microsoft.com/office/powerpoint/2010/main" val="32786429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FA252E-66D8-4ED7-B57E-21159519263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2AA5C82-E2AD-4A43-87F6-E4D546B4222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9EDA914-3505-4BAF-89DC-B03CA8D70DB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BE6D7B4D-BEC5-4FC5-8586-4372A0107E57}"/>
              </a:ext>
            </a:extLst>
          </p:cNvPr>
          <p:cNvSpPr>
            <a:spLocks noGrp="1"/>
          </p:cNvSpPr>
          <p:nvPr>
            <p:ph type="dt" sz="half" idx="10"/>
          </p:nvPr>
        </p:nvSpPr>
        <p:spPr/>
        <p:txBody>
          <a:bodyPr/>
          <a:lstStyle/>
          <a:p>
            <a:fld id="{73644FF2-BC5D-47A1-B1F3-2CB13ED692B6}" type="datetimeFigureOut">
              <a:rPr lang="en-US" smtClean="0"/>
              <a:t>10/24/2018</a:t>
            </a:fld>
            <a:endParaRPr lang="en-US"/>
          </a:p>
        </p:txBody>
      </p:sp>
      <p:sp>
        <p:nvSpPr>
          <p:cNvPr id="6" name="Footer Placeholder 5">
            <a:extLst>
              <a:ext uri="{FF2B5EF4-FFF2-40B4-BE49-F238E27FC236}">
                <a16:creationId xmlns:a16="http://schemas.microsoft.com/office/drawing/2014/main" id="{56493B2C-7200-413C-94D4-1020588E5A0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6503287-954D-44C0-8537-37179E3C4939}"/>
              </a:ext>
            </a:extLst>
          </p:cNvPr>
          <p:cNvSpPr>
            <a:spLocks noGrp="1"/>
          </p:cNvSpPr>
          <p:nvPr>
            <p:ph type="sldNum" sz="quarter" idx="12"/>
          </p:nvPr>
        </p:nvSpPr>
        <p:spPr/>
        <p:txBody>
          <a:bodyPr/>
          <a:lstStyle/>
          <a:p>
            <a:fld id="{8A4DB0FF-56A5-4FFF-BEFC-937A4180CC29}" type="slidenum">
              <a:rPr lang="en-US" smtClean="0"/>
              <a:t>‹#›</a:t>
            </a:fld>
            <a:endParaRPr lang="en-US"/>
          </a:p>
        </p:txBody>
      </p:sp>
    </p:spTree>
    <p:extLst>
      <p:ext uri="{BB962C8B-B14F-4D97-AF65-F5344CB8AC3E}">
        <p14:creationId xmlns:p14="http://schemas.microsoft.com/office/powerpoint/2010/main" val="21153253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468477-68E8-4EE7-BFFB-EDF18CC0EED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F316B56-53C3-45E5-9AF1-A3603577399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5CBF271-D0EB-4B51-80FF-E72F265D138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D6E6073-843E-42D2-A157-49304333A5C9}"/>
              </a:ext>
            </a:extLst>
          </p:cNvPr>
          <p:cNvSpPr>
            <a:spLocks noGrp="1"/>
          </p:cNvSpPr>
          <p:nvPr>
            <p:ph type="dt" sz="half" idx="10"/>
          </p:nvPr>
        </p:nvSpPr>
        <p:spPr/>
        <p:txBody>
          <a:bodyPr/>
          <a:lstStyle/>
          <a:p>
            <a:fld id="{73644FF2-BC5D-47A1-B1F3-2CB13ED692B6}" type="datetimeFigureOut">
              <a:rPr lang="en-US" smtClean="0"/>
              <a:t>10/24/2018</a:t>
            </a:fld>
            <a:endParaRPr lang="en-US"/>
          </a:p>
        </p:txBody>
      </p:sp>
      <p:sp>
        <p:nvSpPr>
          <p:cNvPr id="6" name="Footer Placeholder 5">
            <a:extLst>
              <a:ext uri="{FF2B5EF4-FFF2-40B4-BE49-F238E27FC236}">
                <a16:creationId xmlns:a16="http://schemas.microsoft.com/office/drawing/2014/main" id="{55A124FE-4909-4185-B877-EB6C923A5B7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E655DF4-65AB-47D7-B2C6-4360FF3E1583}"/>
              </a:ext>
            </a:extLst>
          </p:cNvPr>
          <p:cNvSpPr>
            <a:spLocks noGrp="1"/>
          </p:cNvSpPr>
          <p:nvPr>
            <p:ph type="sldNum" sz="quarter" idx="12"/>
          </p:nvPr>
        </p:nvSpPr>
        <p:spPr/>
        <p:txBody>
          <a:bodyPr/>
          <a:lstStyle/>
          <a:p>
            <a:fld id="{8A4DB0FF-56A5-4FFF-BEFC-937A4180CC29}" type="slidenum">
              <a:rPr lang="en-US" smtClean="0"/>
              <a:t>‹#›</a:t>
            </a:fld>
            <a:endParaRPr lang="en-US"/>
          </a:p>
        </p:txBody>
      </p:sp>
    </p:spTree>
    <p:extLst>
      <p:ext uri="{BB962C8B-B14F-4D97-AF65-F5344CB8AC3E}">
        <p14:creationId xmlns:p14="http://schemas.microsoft.com/office/powerpoint/2010/main" val="38058896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302B7A0-8329-4267-991E-D11E19DCD6D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7DD69B3-DE40-4EAA-8512-EBBD1BA2AF6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BF030FA-9054-47FC-BA8B-968CE922C0C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3644FF2-BC5D-47A1-B1F3-2CB13ED692B6}" type="datetimeFigureOut">
              <a:rPr lang="en-US" smtClean="0"/>
              <a:t>10/24/2018</a:t>
            </a:fld>
            <a:endParaRPr lang="en-US"/>
          </a:p>
        </p:txBody>
      </p:sp>
      <p:sp>
        <p:nvSpPr>
          <p:cNvPr id="5" name="Footer Placeholder 4">
            <a:extLst>
              <a:ext uri="{FF2B5EF4-FFF2-40B4-BE49-F238E27FC236}">
                <a16:creationId xmlns:a16="http://schemas.microsoft.com/office/drawing/2014/main" id="{273B8F5E-857A-421F-8029-53E40E9EE37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AE29B68-FB97-4ABF-9B14-24A363B3C13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A4DB0FF-56A5-4FFF-BEFC-937A4180CC29}" type="slidenum">
              <a:rPr lang="en-US" smtClean="0"/>
              <a:t>‹#›</a:t>
            </a:fld>
            <a:endParaRPr lang="en-US"/>
          </a:p>
        </p:txBody>
      </p:sp>
    </p:spTree>
    <p:extLst>
      <p:ext uri="{BB962C8B-B14F-4D97-AF65-F5344CB8AC3E}">
        <p14:creationId xmlns:p14="http://schemas.microsoft.com/office/powerpoint/2010/main" val="324257817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hyperlink" Target="https://www.youtube.com/watch?v=_dTtvtlct9k" TargetMode="External"/><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hyperlink" Target="https://www.youtube.com/watch?v=aKbvcV3e5tc" TargetMode="External"/><Relationship Id="rId2" Type="http://schemas.openxmlformats.org/officeDocument/2006/relationships/image" Target="../media/image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AC8E24E-F6CE-43CE-84F8-3EC0F8B1AA79}"/>
              </a:ext>
            </a:extLst>
          </p:cNvPr>
          <p:cNvPicPr>
            <a:picLocks noChangeAspect="1"/>
          </p:cNvPicPr>
          <p:nvPr/>
        </p:nvPicPr>
        <p:blipFill>
          <a:blip r:embed="rId2"/>
          <a:stretch>
            <a:fillRect/>
          </a:stretch>
        </p:blipFill>
        <p:spPr>
          <a:xfrm>
            <a:off x="0" y="0"/>
            <a:ext cx="12192000" cy="8097520"/>
          </a:xfrm>
          <a:prstGeom prst="rect">
            <a:avLst/>
          </a:prstGeom>
        </p:spPr>
      </p:pic>
      <p:sp>
        <p:nvSpPr>
          <p:cNvPr id="5" name="TextBox 4">
            <a:extLst>
              <a:ext uri="{FF2B5EF4-FFF2-40B4-BE49-F238E27FC236}">
                <a16:creationId xmlns:a16="http://schemas.microsoft.com/office/drawing/2014/main" id="{E79B8AC4-5858-491F-8675-460C7FCBFDA5}"/>
              </a:ext>
            </a:extLst>
          </p:cNvPr>
          <p:cNvSpPr txBox="1"/>
          <p:nvPr/>
        </p:nvSpPr>
        <p:spPr>
          <a:xfrm>
            <a:off x="247424" y="247426"/>
            <a:ext cx="6164133" cy="1077218"/>
          </a:xfrm>
          <a:prstGeom prst="rect">
            <a:avLst/>
          </a:prstGeom>
          <a:noFill/>
        </p:spPr>
        <p:txBody>
          <a:bodyPr wrap="square" rtlCol="0">
            <a:spAutoFit/>
          </a:bodyPr>
          <a:lstStyle/>
          <a:p>
            <a:r>
              <a:rPr lang="en-US" sz="3200" dirty="0">
                <a:ln>
                  <a:solidFill>
                    <a:sysClr val="windowText" lastClr="000000"/>
                  </a:solidFill>
                </a:ln>
                <a:solidFill>
                  <a:schemeClr val="bg1"/>
                </a:solidFill>
                <a:latin typeface="Arial Black" panose="020B0A04020102020204" pitchFamily="34" charset="0"/>
              </a:rPr>
              <a:t>Atmosphere and Air Pollution</a:t>
            </a:r>
          </a:p>
        </p:txBody>
      </p:sp>
    </p:spTree>
    <p:extLst>
      <p:ext uri="{BB962C8B-B14F-4D97-AF65-F5344CB8AC3E}">
        <p14:creationId xmlns:p14="http://schemas.microsoft.com/office/powerpoint/2010/main" val="4432492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B7049BE-60C7-4011-BFE8-774276715910}"/>
              </a:ext>
            </a:extLst>
          </p:cNvPr>
          <p:cNvPicPr>
            <a:picLocks noChangeAspect="1"/>
          </p:cNvPicPr>
          <p:nvPr/>
        </p:nvPicPr>
        <p:blipFill>
          <a:blip r:embed="rId2"/>
          <a:stretch>
            <a:fillRect/>
          </a:stretch>
        </p:blipFill>
        <p:spPr>
          <a:xfrm>
            <a:off x="1524000" y="0"/>
            <a:ext cx="9144000" cy="6858000"/>
          </a:xfrm>
          <a:prstGeom prst="rect">
            <a:avLst/>
          </a:prstGeom>
        </p:spPr>
      </p:pic>
    </p:spTree>
    <p:extLst>
      <p:ext uri="{BB962C8B-B14F-4D97-AF65-F5344CB8AC3E}">
        <p14:creationId xmlns:p14="http://schemas.microsoft.com/office/powerpoint/2010/main" val="8386542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8179673-8A73-4D49-8D6C-561B5F28A2EB}"/>
              </a:ext>
            </a:extLst>
          </p:cNvPr>
          <p:cNvPicPr>
            <a:picLocks noChangeAspect="1"/>
          </p:cNvPicPr>
          <p:nvPr/>
        </p:nvPicPr>
        <p:blipFill>
          <a:blip r:embed="rId2"/>
          <a:stretch>
            <a:fillRect/>
          </a:stretch>
        </p:blipFill>
        <p:spPr>
          <a:xfrm>
            <a:off x="642000" y="0"/>
            <a:ext cx="10908000" cy="6858000"/>
          </a:xfrm>
          <a:prstGeom prst="rect">
            <a:avLst/>
          </a:prstGeom>
        </p:spPr>
      </p:pic>
    </p:spTree>
    <p:extLst>
      <p:ext uri="{BB962C8B-B14F-4D97-AF65-F5344CB8AC3E}">
        <p14:creationId xmlns:p14="http://schemas.microsoft.com/office/powerpoint/2010/main" val="27764141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CD2DB97-90AC-4BE7-AAB5-3037B6EBA773}"/>
              </a:ext>
            </a:extLst>
          </p:cNvPr>
          <p:cNvSpPr/>
          <p:nvPr/>
        </p:nvSpPr>
        <p:spPr>
          <a:xfrm>
            <a:off x="240253" y="545124"/>
            <a:ext cx="6096000" cy="1754326"/>
          </a:xfrm>
          <a:prstGeom prst="rect">
            <a:avLst/>
          </a:prstGeom>
        </p:spPr>
        <p:txBody>
          <a:bodyPr>
            <a:spAutoFit/>
          </a:bodyPr>
          <a:lstStyle/>
          <a:p>
            <a:r>
              <a:rPr lang="en-US" dirty="0">
                <a:latin typeface="Arial" panose="020B0604020202020204" pitchFamily="34" charset="0"/>
                <a:cs typeface="Arial" panose="020B0604020202020204" pitchFamily="34" charset="0"/>
              </a:rPr>
              <a:t>Where are these chemicals coming from? They can be produced naturally such as from forest fires, volcanoes, and sandstorms. They can also come from stationary sources. You can think of those as industrial such as factories. Finally, we have mobile sources such as cars and buses. </a:t>
            </a:r>
          </a:p>
        </p:txBody>
      </p:sp>
      <p:pic>
        <p:nvPicPr>
          <p:cNvPr id="3" name="Picture 2">
            <a:extLst>
              <a:ext uri="{FF2B5EF4-FFF2-40B4-BE49-F238E27FC236}">
                <a16:creationId xmlns:a16="http://schemas.microsoft.com/office/drawing/2014/main" id="{F9E1C915-FC4B-4588-8F9C-797076573D19}"/>
              </a:ext>
            </a:extLst>
          </p:cNvPr>
          <p:cNvPicPr>
            <a:picLocks noChangeAspect="1"/>
          </p:cNvPicPr>
          <p:nvPr/>
        </p:nvPicPr>
        <p:blipFill>
          <a:blip r:embed="rId2"/>
          <a:stretch>
            <a:fillRect/>
          </a:stretch>
        </p:blipFill>
        <p:spPr>
          <a:xfrm>
            <a:off x="326315" y="2353238"/>
            <a:ext cx="5676452" cy="4257339"/>
          </a:xfrm>
          <a:prstGeom prst="rect">
            <a:avLst/>
          </a:prstGeom>
        </p:spPr>
      </p:pic>
      <p:pic>
        <p:nvPicPr>
          <p:cNvPr id="4" name="Picture 3">
            <a:extLst>
              <a:ext uri="{FF2B5EF4-FFF2-40B4-BE49-F238E27FC236}">
                <a16:creationId xmlns:a16="http://schemas.microsoft.com/office/drawing/2014/main" id="{1E552C12-3FDF-4766-9A58-C41E3C295A9E}"/>
              </a:ext>
            </a:extLst>
          </p:cNvPr>
          <p:cNvPicPr>
            <a:picLocks noChangeAspect="1"/>
          </p:cNvPicPr>
          <p:nvPr/>
        </p:nvPicPr>
        <p:blipFill>
          <a:blip r:embed="rId3"/>
          <a:stretch>
            <a:fillRect/>
          </a:stretch>
        </p:blipFill>
        <p:spPr>
          <a:xfrm>
            <a:off x="6422315" y="3276827"/>
            <a:ext cx="5619750" cy="3333750"/>
          </a:xfrm>
          <a:prstGeom prst="rect">
            <a:avLst/>
          </a:prstGeom>
        </p:spPr>
      </p:pic>
      <p:pic>
        <p:nvPicPr>
          <p:cNvPr id="5" name="Picture 4">
            <a:extLst>
              <a:ext uri="{FF2B5EF4-FFF2-40B4-BE49-F238E27FC236}">
                <a16:creationId xmlns:a16="http://schemas.microsoft.com/office/drawing/2014/main" id="{21A94000-10DE-4BA6-94E6-8C401B77BA31}"/>
              </a:ext>
            </a:extLst>
          </p:cNvPr>
          <p:cNvPicPr>
            <a:picLocks noChangeAspect="1"/>
          </p:cNvPicPr>
          <p:nvPr/>
        </p:nvPicPr>
        <p:blipFill>
          <a:blip r:embed="rId4"/>
          <a:stretch>
            <a:fillRect/>
          </a:stretch>
        </p:blipFill>
        <p:spPr>
          <a:xfrm>
            <a:off x="7950165" y="150606"/>
            <a:ext cx="4091900" cy="2727933"/>
          </a:xfrm>
          <a:prstGeom prst="rect">
            <a:avLst/>
          </a:prstGeom>
        </p:spPr>
      </p:pic>
      <p:sp>
        <p:nvSpPr>
          <p:cNvPr id="6" name="TextBox 5">
            <a:extLst>
              <a:ext uri="{FF2B5EF4-FFF2-40B4-BE49-F238E27FC236}">
                <a16:creationId xmlns:a16="http://schemas.microsoft.com/office/drawing/2014/main" id="{AF8C5C91-F607-424F-AE29-443AEB9B7D27}"/>
              </a:ext>
            </a:extLst>
          </p:cNvPr>
          <p:cNvSpPr txBox="1"/>
          <p:nvPr/>
        </p:nvSpPr>
        <p:spPr>
          <a:xfrm>
            <a:off x="82474" y="84131"/>
            <a:ext cx="6164133" cy="584775"/>
          </a:xfrm>
          <a:prstGeom prst="rect">
            <a:avLst/>
          </a:prstGeom>
          <a:noFill/>
        </p:spPr>
        <p:txBody>
          <a:bodyPr wrap="square" rtlCol="0">
            <a:spAutoFit/>
          </a:bodyPr>
          <a:lstStyle/>
          <a:p>
            <a:r>
              <a:rPr lang="en-US" sz="3200" dirty="0">
                <a:ln>
                  <a:solidFill>
                    <a:sysClr val="windowText" lastClr="000000"/>
                  </a:solidFill>
                </a:ln>
                <a:solidFill>
                  <a:schemeClr val="bg1"/>
                </a:solidFill>
                <a:latin typeface="Arial Black" panose="020B0A04020102020204" pitchFamily="34" charset="0"/>
              </a:rPr>
              <a:t>Sources of pollution</a:t>
            </a:r>
          </a:p>
        </p:txBody>
      </p:sp>
    </p:spTree>
    <p:extLst>
      <p:ext uri="{BB962C8B-B14F-4D97-AF65-F5344CB8AC3E}">
        <p14:creationId xmlns:p14="http://schemas.microsoft.com/office/powerpoint/2010/main" val="22472906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A971546-15CF-4A5B-8234-BB365F73D56F}"/>
              </a:ext>
            </a:extLst>
          </p:cNvPr>
          <p:cNvPicPr>
            <a:picLocks noChangeAspect="1"/>
          </p:cNvPicPr>
          <p:nvPr/>
        </p:nvPicPr>
        <p:blipFill>
          <a:blip r:embed="rId2"/>
          <a:stretch>
            <a:fillRect/>
          </a:stretch>
        </p:blipFill>
        <p:spPr>
          <a:xfrm>
            <a:off x="1362635" y="0"/>
            <a:ext cx="9144000" cy="6858000"/>
          </a:xfrm>
          <a:prstGeom prst="rect">
            <a:avLst/>
          </a:prstGeom>
        </p:spPr>
      </p:pic>
    </p:spTree>
    <p:extLst>
      <p:ext uri="{BB962C8B-B14F-4D97-AF65-F5344CB8AC3E}">
        <p14:creationId xmlns:p14="http://schemas.microsoft.com/office/powerpoint/2010/main" val="3296169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AFE7916-A2F3-4336-8C84-C4ED217A614F}"/>
              </a:ext>
            </a:extLst>
          </p:cNvPr>
          <p:cNvSpPr/>
          <p:nvPr/>
        </p:nvSpPr>
        <p:spPr>
          <a:xfrm>
            <a:off x="304801" y="2000497"/>
            <a:ext cx="6096000" cy="2031325"/>
          </a:xfrm>
          <a:prstGeom prst="rect">
            <a:avLst/>
          </a:prstGeom>
        </p:spPr>
        <p:txBody>
          <a:bodyPr>
            <a:spAutoFit/>
          </a:bodyPr>
          <a:lstStyle/>
          <a:p>
            <a:r>
              <a:rPr lang="en-US" dirty="0"/>
              <a:t>The EPA has set standards for the six criteria pollutants which include 1. Carbon Monoxide (CO) </a:t>
            </a:r>
          </a:p>
          <a:p>
            <a:r>
              <a:rPr lang="en-US" dirty="0"/>
              <a:t>2. Lead (Pb) </a:t>
            </a:r>
          </a:p>
          <a:p>
            <a:r>
              <a:rPr lang="en-US" dirty="0"/>
              <a:t>3. Nitrogen Dioxide (NO</a:t>
            </a:r>
            <a:r>
              <a:rPr lang="en-US" baseline="-25000" dirty="0"/>
              <a:t>2</a:t>
            </a:r>
            <a:r>
              <a:rPr lang="en-US" dirty="0"/>
              <a:t>) </a:t>
            </a:r>
          </a:p>
          <a:p>
            <a:r>
              <a:rPr lang="en-US" dirty="0"/>
              <a:t>4. Ozone (O</a:t>
            </a:r>
            <a:r>
              <a:rPr lang="en-US" baseline="-25000" dirty="0"/>
              <a:t>3</a:t>
            </a:r>
            <a:r>
              <a:rPr lang="en-US" dirty="0"/>
              <a:t>) </a:t>
            </a:r>
          </a:p>
          <a:p>
            <a:r>
              <a:rPr lang="en-US" dirty="0"/>
              <a:t>5. Particulate Matter (PM) </a:t>
            </a:r>
          </a:p>
          <a:p>
            <a:r>
              <a:rPr lang="en-US" dirty="0"/>
              <a:t>6. Sulfur dioxide (SO</a:t>
            </a:r>
            <a:r>
              <a:rPr lang="en-US" baseline="-25000" dirty="0"/>
              <a:t>2</a:t>
            </a:r>
            <a:r>
              <a:rPr lang="en-US" dirty="0"/>
              <a:t>)</a:t>
            </a:r>
          </a:p>
        </p:txBody>
      </p:sp>
    </p:spTree>
    <p:extLst>
      <p:ext uri="{BB962C8B-B14F-4D97-AF65-F5344CB8AC3E}">
        <p14:creationId xmlns:p14="http://schemas.microsoft.com/office/powerpoint/2010/main" val="25263366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upload.wikimedia.org/wikipedia/commons/thumb/c/c9/Atmosphere3.svg/400px-Atmosphere3.svg.png">
            <a:extLst>
              <a:ext uri="{FF2B5EF4-FFF2-40B4-BE49-F238E27FC236}">
                <a16:creationId xmlns:a16="http://schemas.microsoft.com/office/drawing/2014/main" id="{B3A9F219-2B0E-4FAD-8D30-D37ED9F5C4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1277" y="1819388"/>
            <a:ext cx="6511861" cy="351640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7C87B3B-4BA1-46F4-A330-6E1204143104}"/>
              </a:ext>
            </a:extLst>
          </p:cNvPr>
          <p:cNvSpPr txBox="1"/>
          <p:nvPr/>
        </p:nvSpPr>
        <p:spPr>
          <a:xfrm>
            <a:off x="139847" y="225911"/>
            <a:ext cx="6164133" cy="584775"/>
          </a:xfrm>
          <a:prstGeom prst="rect">
            <a:avLst/>
          </a:prstGeom>
          <a:noFill/>
        </p:spPr>
        <p:txBody>
          <a:bodyPr wrap="square" rtlCol="0">
            <a:spAutoFit/>
          </a:bodyPr>
          <a:lstStyle/>
          <a:p>
            <a:r>
              <a:rPr lang="en-US" sz="3200" dirty="0">
                <a:ln>
                  <a:solidFill>
                    <a:sysClr val="windowText" lastClr="000000"/>
                  </a:solidFill>
                </a:ln>
                <a:solidFill>
                  <a:schemeClr val="bg1"/>
                </a:solidFill>
                <a:latin typeface="Arial Black" panose="020B0A04020102020204" pitchFamily="34" charset="0"/>
              </a:rPr>
              <a:t>The air!</a:t>
            </a:r>
          </a:p>
        </p:txBody>
      </p:sp>
      <p:sp>
        <p:nvSpPr>
          <p:cNvPr id="3" name="TextBox 2">
            <a:extLst>
              <a:ext uri="{FF2B5EF4-FFF2-40B4-BE49-F238E27FC236}">
                <a16:creationId xmlns:a16="http://schemas.microsoft.com/office/drawing/2014/main" id="{478B88F5-6ADA-42DC-A094-B598DC05D59C}"/>
              </a:ext>
            </a:extLst>
          </p:cNvPr>
          <p:cNvSpPr txBox="1"/>
          <p:nvPr/>
        </p:nvSpPr>
        <p:spPr>
          <a:xfrm>
            <a:off x="7551868" y="1194572"/>
            <a:ext cx="3689873" cy="646331"/>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Most of the atmosphere is made up of only nitrogen and oxygen</a:t>
            </a:r>
          </a:p>
        </p:txBody>
      </p:sp>
    </p:spTree>
    <p:extLst>
      <p:ext uri="{BB962C8B-B14F-4D97-AF65-F5344CB8AC3E}">
        <p14:creationId xmlns:p14="http://schemas.microsoft.com/office/powerpoint/2010/main" val="34034591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ADAD922-1DB6-4A8D-BB2F-5CF17AE2F84A}"/>
              </a:ext>
            </a:extLst>
          </p:cNvPr>
          <p:cNvPicPr>
            <a:picLocks noChangeAspect="1"/>
          </p:cNvPicPr>
          <p:nvPr/>
        </p:nvPicPr>
        <p:blipFill>
          <a:blip r:embed="rId2"/>
          <a:stretch>
            <a:fillRect/>
          </a:stretch>
        </p:blipFill>
        <p:spPr>
          <a:xfrm>
            <a:off x="2085473" y="96819"/>
            <a:ext cx="8021053" cy="6858000"/>
          </a:xfrm>
          <a:prstGeom prst="rect">
            <a:avLst/>
          </a:prstGeom>
        </p:spPr>
      </p:pic>
    </p:spTree>
    <p:extLst>
      <p:ext uri="{BB962C8B-B14F-4D97-AF65-F5344CB8AC3E}">
        <p14:creationId xmlns:p14="http://schemas.microsoft.com/office/powerpoint/2010/main" val="33944131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1AB83E8-CADD-4F3F-8FD5-9661E55FD162}"/>
              </a:ext>
            </a:extLst>
          </p:cNvPr>
          <p:cNvPicPr>
            <a:picLocks noChangeAspect="1"/>
          </p:cNvPicPr>
          <p:nvPr/>
        </p:nvPicPr>
        <p:blipFill>
          <a:blip r:embed="rId2"/>
          <a:stretch>
            <a:fillRect/>
          </a:stretch>
        </p:blipFill>
        <p:spPr>
          <a:xfrm>
            <a:off x="0" y="-1"/>
            <a:ext cx="12371294" cy="8247529"/>
          </a:xfrm>
          <a:prstGeom prst="rect">
            <a:avLst/>
          </a:prstGeom>
        </p:spPr>
      </p:pic>
      <p:sp>
        <p:nvSpPr>
          <p:cNvPr id="3" name="TextBox 2">
            <a:extLst>
              <a:ext uri="{FF2B5EF4-FFF2-40B4-BE49-F238E27FC236}">
                <a16:creationId xmlns:a16="http://schemas.microsoft.com/office/drawing/2014/main" id="{C4AF1E79-ED05-4E8F-9E63-B3E1A1B06C94}"/>
              </a:ext>
            </a:extLst>
          </p:cNvPr>
          <p:cNvSpPr txBox="1"/>
          <p:nvPr/>
        </p:nvSpPr>
        <p:spPr>
          <a:xfrm>
            <a:off x="7035501" y="4830183"/>
            <a:ext cx="5012911" cy="584775"/>
          </a:xfrm>
          <a:prstGeom prst="rect">
            <a:avLst/>
          </a:prstGeom>
          <a:noFill/>
        </p:spPr>
        <p:txBody>
          <a:bodyPr wrap="none" rtlCol="0">
            <a:spAutoFit/>
          </a:bodyPr>
          <a:lstStyle/>
          <a:p>
            <a:r>
              <a:rPr lang="en-US" sz="3200" dirty="0">
                <a:latin typeface="Arial" panose="020B0604020202020204" pitchFamily="34" charset="0"/>
                <a:cs typeface="Arial" panose="020B0604020202020204" pitchFamily="34" charset="0"/>
                <a:hlinkClick r:id="rId3"/>
              </a:rPr>
              <a:t>Super cool pollutant video</a:t>
            </a:r>
            <a:endParaRPr lang="en-US" sz="3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695902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BBA9E09-F0F5-4F78-A968-71853035CF79}"/>
              </a:ext>
            </a:extLst>
          </p:cNvPr>
          <p:cNvSpPr/>
          <p:nvPr/>
        </p:nvSpPr>
        <p:spPr>
          <a:xfrm>
            <a:off x="89647" y="1188317"/>
            <a:ext cx="6096000" cy="4801314"/>
          </a:xfrm>
          <a:prstGeom prst="rect">
            <a:avLst/>
          </a:prstGeom>
        </p:spPr>
        <p:txBody>
          <a:bodyPr>
            <a:spAutoFit/>
          </a:bodyPr>
          <a:lstStyle/>
          <a:p>
            <a:r>
              <a:rPr lang="en-US" b="1" dirty="0">
                <a:latin typeface="Arial" panose="020B0604020202020204" pitchFamily="34" charset="0"/>
                <a:cs typeface="Arial" panose="020B0604020202020204" pitchFamily="34" charset="0"/>
              </a:rPr>
              <a:t>Primary Pollutants </a:t>
            </a:r>
          </a:p>
          <a:p>
            <a:r>
              <a:rPr lang="en-US" dirty="0">
                <a:latin typeface="Arial" panose="020B0604020202020204" pitchFamily="34" charset="0"/>
                <a:cs typeface="Arial" panose="020B0604020202020204" pitchFamily="34" charset="0"/>
              </a:rPr>
              <a:t>o Volatile organic compounds (VOCs) such as gases from evaporating gasoline. </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o Carbon monoxide (CO), which is an odorless gas that is produced by combustion. </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o NO</a:t>
            </a:r>
            <a:r>
              <a:rPr lang="en-US" baseline="-25000" dirty="0">
                <a:latin typeface="Arial" panose="020B0604020202020204" pitchFamily="34" charset="0"/>
                <a:cs typeface="Arial" panose="020B0604020202020204" pitchFamily="34" charset="0"/>
              </a:rPr>
              <a:t>x</a:t>
            </a:r>
            <a:r>
              <a:rPr lang="en-US" dirty="0">
                <a:latin typeface="Arial" panose="020B0604020202020204" pitchFamily="34" charset="0"/>
                <a:cs typeface="Arial" panose="020B0604020202020204" pitchFamily="34" charset="0"/>
              </a:rPr>
              <a:t>, which includes nitric oxide (NO) and nitrogen dioxide (NO</a:t>
            </a:r>
            <a:r>
              <a:rPr lang="en-US" baseline="-25000" dirty="0">
                <a:latin typeface="Arial" panose="020B0604020202020204" pitchFamily="34" charset="0"/>
                <a:cs typeface="Arial" panose="020B0604020202020204" pitchFamily="34" charset="0"/>
              </a:rPr>
              <a:t>2</a:t>
            </a:r>
            <a:r>
              <a:rPr lang="en-US" dirty="0">
                <a:latin typeface="Arial" panose="020B0604020202020204" pitchFamily="34" charset="0"/>
                <a:cs typeface="Arial" panose="020B0604020202020204" pitchFamily="34" charset="0"/>
              </a:rPr>
              <a:t>). </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o Sulfur dioxide (SO</a:t>
            </a:r>
            <a:r>
              <a:rPr lang="en-US" baseline="-25000" dirty="0">
                <a:latin typeface="Arial" panose="020B0604020202020204" pitchFamily="34" charset="0"/>
                <a:cs typeface="Arial" panose="020B0604020202020204" pitchFamily="34" charset="0"/>
              </a:rPr>
              <a:t>2</a:t>
            </a:r>
            <a:r>
              <a:rPr lang="en-US" dirty="0">
                <a:latin typeface="Arial" panose="020B0604020202020204" pitchFamily="34" charset="0"/>
                <a:cs typeface="Arial" panose="020B0604020202020204" pitchFamily="34" charset="0"/>
              </a:rPr>
              <a:t>), which is produced through the combustion of coal. </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o Particulate matter (PM), which are small suspended particles. </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o Lead, which we used to add to our gasoline.</a:t>
            </a:r>
          </a:p>
        </p:txBody>
      </p:sp>
      <p:sp>
        <p:nvSpPr>
          <p:cNvPr id="4" name="Rectangle 3">
            <a:extLst>
              <a:ext uri="{FF2B5EF4-FFF2-40B4-BE49-F238E27FC236}">
                <a16:creationId xmlns:a16="http://schemas.microsoft.com/office/drawing/2014/main" id="{34076C28-AC3C-46FC-BB92-DA3F1C627C89}"/>
              </a:ext>
            </a:extLst>
          </p:cNvPr>
          <p:cNvSpPr/>
          <p:nvPr/>
        </p:nvSpPr>
        <p:spPr>
          <a:xfrm>
            <a:off x="6303980" y="1188317"/>
            <a:ext cx="6096000" cy="2031325"/>
          </a:xfrm>
          <a:prstGeom prst="rect">
            <a:avLst/>
          </a:prstGeom>
        </p:spPr>
        <p:txBody>
          <a:bodyPr>
            <a:spAutoFit/>
          </a:bodyPr>
          <a:lstStyle/>
          <a:p>
            <a:r>
              <a:rPr lang="en-US" b="1" dirty="0">
                <a:latin typeface="Arial" panose="020B0604020202020204" pitchFamily="34" charset="0"/>
                <a:cs typeface="Arial" panose="020B0604020202020204" pitchFamily="34" charset="0"/>
              </a:rPr>
              <a:t>Secondary Pollutants  </a:t>
            </a:r>
          </a:p>
          <a:p>
            <a:r>
              <a:rPr lang="en-US" dirty="0">
                <a:latin typeface="Arial" panose="020B0604020202020204" pitchFamily="34" charset="0"/>
                <a:cs typeface="Arial" panose="020B0604020202020204" pitchFamily="34" charset="0"/>
              </a:rPr>
              <a:t>o NO</a:t>
            </a:r>
            <a:r>
              <a:rPr lang="en-US" baseline="-25000" dirty="0">
                <a:latin typeface="Arial" panose="020B0604020202020204" pitchFamily="34" charset="0"/>
                <a:cs typeface="Arial" panose="020B0604020202020204" pitchFamily="34" charset="0"/>
              </a:rPr>
              <a:t>x </a:t>
            </a:r>
            <a:r>
              <a:rPr lang="en-US" dirty="0">
                <a:latin typeface="Arial" panose="020B0604020202020204" pitchFamily="34" charset="0"/>
                <a:cs typeface="Arial" panose="020B0604020202020204" pitchFamily="34" charset="0"/>
              </a:rPr>
              <a:t>can produce nitric acid (HNO</a:t>
            </a:r>
            <a:r>
              <a:rPr lang="en-US" baseline="-25000" dirty="0">
                <a:latin typeface="Arial" panose="020B0604020202020204" pitchFamily="34" charset="0"/>
                <a:cs typeface="Arial" panose="020B0604020202020204" pitchFamily="34" charset="0"/>
              </a:rPr>
              <a:t>3</a:t>
            </a:r>
            <a:r>
              <a:rPr lang="en-US" dirty="0">
                <a:latin typeface="Arial" panose="020B0604020202020204" pitchFamily="34" charset="0"/>
                <a:cs typeface="Arial" panose="020B0604020202020204" pitchFamily="34" charset="0"/>
              </a:rPr>
              <a:t>). </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o Sulfur dioxide (SO</a:t>
            </a:r>
            <a:r>
              <a:rPr lang="en-US" baseline="-25000" dirty="0">
                <a:latin typeface="Arial" panose="020B0604020202020204" pitchFamily="34" charset="0"/>
                <a:cs typeface="Arial" panose="020B0604020202020204" pitchFamily="34" charset="0"/>
              </a:rPr>
              <a:t>2</a:t>
            </a:r>
            <a:r>
              <a:rPr lang="en-US" dirty="0">
                <a:latin typeface="Arial" panose="020B0604020202020204" pitchFamily="34" charset="0"/>
                <a:cs typeface="Arial" panose="020B0604020202020204" pitchFamily="34" charset="0"/>
              </a:rPr>
              <a:t>) can produce sulfuric acid (H</a:t>
            </a:r>
            <a:r>
              <a:rPr lang="en-US" baseline="-25000" dirty="0">
                <a:latin typeface="Arial" panose="020B0604020202020204" pitchFamily="34" charset="0"/>
                <a:cs typeface="Arial" panose="020B0604020202020204" pitchFamily="34" charset="0"/>
              </a:rPr>
              <a:t>2</a:t>
            </a:r>
            <a:r>
              <a:rPr lang="en-US" dirty="0">
                <a:latin typeface="Arial" panose="020B0604020202020204" pitchFamily="34" charset="0"/>
                <a:cs typeface="Arial" panose="020B0604020202020204" pitchFamily="34" charset="0"/>
              </a:rPr>
              <a:t>SO</a:t>
            </a:r>
            <a:r>
              <a:rPr lang="en-US" baseline="-25000" dirty="0">
                <a:latin typeface="Arial" panose="020B0604020202020204" pitchFamily="34" charset="0"/>
                <a:cs typeface="Arial" panose="020B0604020202020204" pitchFamily="34" charset="0"/>
              </a:rPr>
              <a:t>2</a:t>
            </a:r>
            <a:r>
              <a:rPr lang="en-US" dirty="0">
                <a:latin typeface="Arial" panose="020B0604020202020204" pitchFamily="34" charset="0"/>
                <a:cs typeface="Arial" panose="020B0604020202020204" pitchFamily="34" charset="0"/>
              </a:rPr>
              <a:t>). </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o Ozone (O</a:t>
            </a:r>
            <a:r>
              <a:rPr lang="en-US" baseline="-25000" dirty="0">
                <a:latin typeface="Arial" panose="020B0604020202020204" pitchFamily="34" charset="0"/>
                <a:cs typeface="Arial" panose="020B0604020202020204" pitchFamily="34" charset="0"/>
              </a:rPr>
              <a:t>3</a:t>
            </a:r>
            <a:r>
              <a:rPr lang="en-US" dirty="0">
                <a:latin typeface="Arial" panose="020B0604020202020204" pitchFamily="34" charset="0"/>
                <a:cs typeface="Arial" panose="020B0604020202020204" pitchFamily="34" charset="0"/>
              </a:rPr>
              <a:t>), which is produced through chemical reactions between nitrogen dioxide, VOCs, and sunlight.</a:t>
            </a:r>
          </a:p>
        </p:txBody>
      </p:sp>
      <p:sp>
        <p:nvSpPr>
          <p:cNvPr id="5" name="TextBox 4">
            <a:extLst>
              <a:ext uri="{FF2B5EF4-FFF2-40B4-BE49-F238E27FC236}">
                <a16:creationId xmlns:a16="http://schemas.microsoft.com/office/drawing/2014/main" id="{46189BE5-9951-4740-A6B1-F9B7BF332A2A}"/>
              </a:ext>
            </a:extLst>
          </p:cNvPr>
          <p:cNvSpPr txBox="1"/>
          <p:nvPr/>
        </p:nvSpPr>
        <p:spPr>
          <a:xfrm>
            <a:off x="139847" y="225911"/>
            <a:ext cx="6164133" cy="584775"/>
          </a:xfrm>
          <a:prstGeom prst="rect">
            <a:avLst/>
          </a:prstGeom>
          <a:noFill/>
        </p:spPr>
        <p:txBody>
          <a:bodyPr wrap="square" rtlCol="0">
            <a:spAutoFit/>
          </a:bodyPr>
          <a:lstStyle/>
          <a:p>
            <a:r>
              <a:rPr lang="en-US" sz="3200" dirty="0">
                <a:ln>
                  <a:solidFill>
                    <a:sysClr val="windowText" lastClr="000000"/>
                  </a:solidFill>
                </a:ln>
                <a:solidFill>
                  <a:schemeClr val="bg1"/>
                </a:solidFill>
                <a:latin typeface="Arial Black" panose="020B0A04020102020204" pitchFamily="34" charset="0"/>
              </a:rPr>
              <a:t>Pollutants</a:t>
            </a:r>
          </a:p>
        </p:txBody>
      </p:sp>
    </p:spTree>
    <p:extLst>
      <p:ext uri="{BB962C8B-B14F-4D97-AF65-F5344CB8AC3E}">
        <p14:creationId xmlns:p14="http://schemas.microsoft.com/office/powerpoint/2010/main" val="16260119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1C35675-7A6D-4FD3-A8C0-B97E7C7368C4}"/>
              </a:ext>
            </a:extLst>
          </p:cNvPr>
          <p:cNvPicPr>
            <a:picLocks noChangeAspect="1"/>
          </p:cNvPicPr>
          <p:nvPr/>
        </p:nvPicPr>
        <p:blipFill>
          <a:blip r:embed="rId2"/>
          <a:stretch>
            <a:fillRect/>
          </a:stretch>
        </p:blipFill>
        <p:spPr>
          <a:xfrm>
            <a:off x="0" y="0"/>
            <a:ext cx="12192000" cy="7498080"/>
          </a:xfrm>
          <a:prstGeom prst="rect">
            <a:avLst/>
          </a:prstGeom>
        </p:spPr>
      </p:pic>
      <p:sp>
        <p:nvSpPr>
          <p:cNvPr id="3" name="TextBox 2">
            <a:extLst>
              <a:ext uri="{FF2B5EF4-FFF2-40B4-BE49-F238E27FC236}">
                <a16:creationId xmlns:a16="http://schemas.microsoft.com/office/drawing/2014/main" id="{A7FF94ED-144D-4617-B010-B6A8DFC9BDE6}"/>
              </a:ext>
            </a:extLst>
          </p:cNvPr>
          <p:cNvSpPr txBox="1"/>
          <p:nvPr/>
        </p:nvSpPr>
        <p:spPr>
          <a:xfrm>
            <a:off x="311970" y="268941"/>
            <a:ext cx="6164133" cy="584775"/>
          </a:xfrm>
          <a:prstGeom prst="rect">
            <a:avLst/>
          </a:prstGeom>
          <a:noFill/>
        </p:spPr>
        <p:txBody>
          <a:bodyPr wrap="square" rtlCol="0">
            <a:spAutoFit/>
          </a:bodyPr>
          <a:lstStyle/>
          <a:p>
            <a:r>
              <a:rPr lang="en-US" sz="3200" dirty="0">
                <a:ln>
                  <a:solidFill>
                    <a:sysClr val="windowText" lastClr="000000"/>
                  </a:solidFill>
                </a:ln>
                <a:solidFill>
                  <a:schemeClr val="bg1"/>
                </a:solidFill>
                <a:latin typeface="Arial Black" panose="020B0A04020102020204" pitchFamily="34" charset="0"/>
              </a:rPr>
              <a:t>BREAKOUT!</a:t>
            </a:r>
          </a:p>
        </p:txBody>
      </p:sp>
    </p:spTree>
    <p:extLst>
      <p:ext uri="{BB962C8B-B14F-4D97-AF65-F5344CB8AC3E}">
        <p14:creationId xmlns:p14="http://schemas.microsoft.com/office/powerpoint/2010/main" val="28318116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FD5B764-733D-4B10-A085-6C7E02EB000E}"/>
              </a:ext>
            </a:extLst>
          </p:cNvPr>
          <p:cNvPicPr>
            <a:picLocks noChangeAspect="1"/>
          </p:cNvPicPr>
          <p:nvPr/>
        </p:nvPicPr>
        <p:blipFill>
          <a:blip r:embed="rId2"/>
          <a:stretch>
            <a:fillRect/>
          </a:stretch>
        </p:blipFill>
        <p:spPr>
          <a:xfrm>
            <a:off x="2329204" y="0"/>
            <a:ext cx="7533591" cy="6858000"/>
          </a:xfrm>
          <a:prstGeom prst="rect">
            <a:avLst/>
          </a:prstGeom>
        </p:spPr>
      </p:pic>
    </p:spTree>
    <p:extLst>
      <p:ext uri="{BB962C8B-B14F-4D97-AF65-F5344CB8AC3E}">
        <p14:creationId xmlns:p14="http://schemas.microsoft.com/office/powerpoint/2010/main" val="32190434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why is ozone bad">
            <a:extLst>
              <a:ext uri="{FF2B5EF4-FFF2-40B4-BE49-F238E27FC236}">
                <a16:creationId xmlns:a16="http://schemas.microsoft.com/office/drawing/2014/main" id="{0B2A05AF-D4F7-4AC7-8353-6852ED9ACB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684512"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4562AF9F-1EFB-455B-83B8-03A21A78C6CB}"/>
              </a:ext>
            </a:extLst>
          </p:cNvPr>
          <p:cNvSpPr/>
          <p:nvPr/>
        </p:nvSpPr>
        <p:spPr>
          <a:xfrm>
            <a:off x="433892" y="4723532"/>
            <a:ext cx="6096000" cy="1477328"/>
          </a:xfrm>
          <a:prstGeom prst="rect">
            <a:avLst/>
          </a:prstGeom>
          <a:solidFill>
            <a:schemeClr val="bg1"/>
          </a:solidFill>
        </p:spPr>
        <p:txBody>
          <a:bodyPr>
            <a:spAutoFit/>
          </a:bodyPr>
          <a:lstStyle/>
          <a:p>
            <a:r>
              <a:rPr lang="en-US" dirty="0"/>
              <a:t>Ozone can be helpful or harmful to our health and the environment. In the stratosphere, ozone is produced naturally to block harmful ultraviolet rays from the sun. This is an example of “good” ozone. In the troposphere, ground-level ozone largely contributes to smog. This is “bad” ozone.</a:t>
            </a:r>
          </a:p>
        </p:txBody>
      </p:sp>
      <p:pic>
        <p:nvPicPr>
          <p:cNvPr id="4" name="Picture 3">
            <a:extLst>
              <a:ext uri="{FF2B5EF4-FFF2-40B4-BE49-F238E27FC236}">
                <a16:creationId xmlns:a16="http://schemas.microsoft.com/office/drawing/2014/main" id="{8411B7D5-2B1D-4815-97B1-E69A114C91F4}"/>
              </a:ext>
            </a:extLst>
          </p:cNvPr>
          <p:cNvPicPr>
            <a:picLocks noChangeAspect="1"/>
          </p:cNvPicPr>
          <p:nvPr/>
        </p:nvPicPr>
        <p:blipFill>
          <a:blip r:embed="rId3"/>
          <a:stretch>
            <a:fillRect/>
          </a:stretch>
        </p:blipFill>
        <p:spPr>
          <a:xfrm>
            <a:off x="7207623" y="3604088"/>
            <a:ext cx="5237257" cy="3151727"/>
          </a:xfrm>
          <a:prstGeom prst="rect">
            <a:avLst/>
          </a:prstGeom>
        </p:spPr>
      </p:pic>
    </p:spTree>
    <p:extLst>
      <p:ext uri="{BB962C8B-B14F-4D97-AF65-F5344CB8AC3E}">
        <p14:creationId xmlns:p14="http://schemas.microsoft.com/office/powerpoint/2010/main" val="4239680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9E1E8B9-E56A-4FDE-8B6C-5E9DF5A9289B}"/>
              </a:ext>
            </a:extLst>
          </p:cNvPr>
          <p:cNvPicPr>
            <a:picLocks noChangeAspect="1"/>
          </p:cNvPicPr>
          <p:nvPr/>
        </p:nvPicPr>
        <p:blipFill>
          <a:blip r:embed="rId2"/>
          <a:stretch>
            <a:fillRect/>
          </a:stretch>
        </p:blipFill>
        <p:spPr>
          <a:xfrm>
            <a:off x="0" y="0"/>
            <a:ext cx="12192000" cy="6858000"/>
          </a:xfrm>
          <a:prstGeom prst="rect">
            <a:avLst/>
          </a:prstGeom>
        </p:spPr>
      </p:pic>
      <p:sp>
        <p:nvSpPr>
          <p:cNvPr id="2" name="Rectangle 1">
            <a:extLst>
              <a:ext uri="{FF2B5EF4-FFF2-40B4-BE49-F238E27FC236}">
                <a16:creationId xmlns:a16="http://schemas.microsoft.com/office/drawing/2014/main" id="{2EB3510D-B0B2-4F3D-9542-2BDD68DEDDF8}"/>
              </a:ext>
            </a:extLst>
          </p:cNvPr>
          <p:cNvSpPr/>
          <p:nvPr/>
        </p:nvSpPr>
        <p:spPr>
          <a:xfrm>
            <a:off x="511581" y="522650"/>
            <a:ext cx="1980029" cy="646331"/>
          </a:xfrm>
          <a:prstGeom prst="rect">
            <a:avLst/>
          </a:prstGeom>
        </p:spPr>
        <p:txBody>
          <a:bodyPr wrap="none">
            <a:spAutoFit/>
          </a:bodyPr>
          <a:lstStyle/>
          <a:p>
            <a:r>
              <a:rPr lang="en-US" sz="3600" dirty="0">
                <a:latin typeface="Arial" panose="020B0604020202020204" pitchFamily="34" charset="0"/>
                <a:cs typeface="Arial" panose="020B0604020202020204" pitchFamily="34" charset="0"/>
                <a:hlinkClick r:id="rId3"/>
              </a:rPr>
              <a:t>Aerosols</a:t>
            </a:r>
            <a:endParaRPr lang="en-US" sz="3600" dirty="0">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E4807E33-BC20-4422-8E48-B9A00E915665}"/>
              </a:ext>
            </a:extLst>
          </p:cNvPr>
          <p:cNvSpPr/>
          <p:nvPr/>
        </p:nvSpPr>
        <p:spPr>
          <a:xfrm>
            <a:off x="5874876" y="1308041"/>
            <a:ext cx="6096000" cy="2031325"/>
          </a:xfrm>
          <a:prstGeom prst="rect">
            <a:avLst/>
          </a:prstGeom>
        </p:spPr>
        <p:txBody>
          <a:bodyPr>
            <a:spAutoFit/>
          </a:bodyPr>
          <a:lstStyle/>
          <a:p>
            <a:r>
              <a:rPr lang="en-US" dirty="0">
                <a:latin typeface="Arial" panose="020B0604020202020204" pitchFamily="34" charset="0"/>
                <a:cs typeface="Arial" panose="020B0604020202020204" pitchFamily="34" charset="0"/>
              </a:rPr>
              <a:t>Come from volcanic eruptions, wildfires, sandstorms,</a:t>
            </a:r>
          </a:p>
          <a:p>
            <a:r>
              <a:rPr lang="en-US" dirty="0">
                <a:latin typeface="Arial" panose="020B0604020202020204" pitchFamily="34" charset="0"/>
                <a:cs typeface="Arial" panose="020B0604020202020204" pitchFamily="34" charset="0"/>
              </a:rPr>
              <a:t>and other natural causes . There are also be man-made</a:t>
            </a:r>
          </a:p>
          <a:p>
            <a:r>
              <a:rPr lang="en-US" dirty="0">
                <a:latin typeface="Arial" panose="020B0604020202020204" pitchFamily="34" charset="0"/>
                <a:cs typeface="Arial" panose="020B0604020202020204" pitchFamily="34" charset="0"/>
              </a:rPr>
              <a:t>sources such as controlled burning, car exhaust fumes, and industrial pollution. </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Our weather, climate, the whole thermal state of our planet, and our health is influenced by aerosols</a:t>
            </a:r>
          </a:p>
        </p:txBody>
      </p:sp>
    </p:spTree>
    <p:extLst>
      <p:ext uri="{BB962C8B-B14F-4D97-AF65-F5344CB8AC3E}">
        <p14:creationId xmlns:p14="http://schemas.microsoft.com/office/powerpoint/2010/main" val="407599150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796</TotalTime>
  <Words>379</Words>
  <Application>Microsoft Office PowerPoint</Application>
  <PresentationFormat>Widescreen</PresentationFormat>
  <Paragraphs>39</Paragraphs>
  <Slides>14</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Arial</vt:lpstr>
      <vt:lpstr>Arial Black</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JWA</dc:creator>
  <cp:lastModifiedBy>JWA</cp:lastModifiedBy>
  <cp:revision>9</cp:revision>
  <dcterms:created xsi:type="dcterms:W3CDTF">2018-10-25T01:06:14Z</dcterms:created>
  <dcterms:modified xsi:type="dcterms:W3CDTF">2018-10-25T14:22:27Z</dcterms:modified>
</cp:coreProperties>
</file>